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79" r:id="rId4"/>
    <p:sldId id="271" r:id="rId5"/>
    <p:sldId id="281" r:id="rId6"/>
    <p:sldId id="280" r:id="rId7"/>
    <p:sldId id="260" r:id="rId8"/>
    <p:sldId id="267" r:id="rId9"/>
    <p:sldId id="263" r:id="rId10"/>
    <p:sldId id="264" r:id="rId11"/>
    <p:sldId id="265" r:id="rId12"/>
    <p:sldId id="266" r:id="rId13"/>
    <p:sldId id="269" r:id="rId14"/>
    <p:sldId id="268" r:id="rId15"/>
    <p:sldId id="282" r:id="rId16"/>
    <p:sldId id="283" r:id="rId17"/>
    <p:sldId id="284" r:id="rId18"/>
    <p:sldId id="285" r:id="rId19"/>
    <p:sldId id="276" r:id="rId20"/>
    <p:sldId id="286" r:id="rId21"/>
    <p:sldId id="287" r:id="rId22"/>
    <p:sldId id="270" r:id="rId23"/>
    <p:sldId id="275" r:id="rId24"/>
    <p:sldId id="274" r:id="rId25"/>
    <p:sldId id="278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0675" autoAdjust="0"/>
  </p:normalViewPr>
  <p:slideViewPr>
    <p:cSldViewPr>
      <p:cViewPr>
        <p:scale>
          <a:sx n="73" d="100"/>
          <a:sy n="73" d="100"/>
        </p:scale>
        <p:origin x="-1296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31EE1F-65D8-4EA2-B87B-9C98167ADEB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BC345B-14B9-4BB1-B40D-AD459C6D7845}">
      <dgm:prSet phldrT="[Text]" custT="1"/>
      <dgm:spPr/>
      <dgm:t>
        <a:bodyPr/>
        <a:lstStyle/>
        <a:p>
          <a:r>
            <a:rPr lang="en-US" sz="3200" dirty="0" smtClean="0"/>
            <a:t>Before</a:t>
          </a:r>
          <a:endParaRPr lang="en-US" sz="3200" dirty="0"/>
        </a:p>
      </dgm:t>
    </dgm:pt>
    <dgm:pt modelId="{2E051270-C04A-4886-A830-16D0DF8C281A}" type="parTrans" cxnId="{C7C02214-2BA4-4918-A72D-09C3AC89F77F}">
      <dgm:prSet/>
      <dgm:spPr/>
      <dgm:t>
        <a:bodyPr/>
        <a:lstStyle/>
        <a:p>
          <a:endParaRPr lang="en-US" sz="2400"/>
        </a:p>
      </dgm:t>
    </dgm:pt>
    <dgm:pt modelId="{DA85C25C-5DBA-4C89-AD1A-3F538FEDC3CB}" type="sibTrans" cxnId="{C7C02214-2BA4-4918-A72D-09C3AC89F77F}">
      <dgm:prSet/>
      <dgm:spPr/>
      <dgm:t>
        <a:bodyPr/>
        <a:lstStyle/>
        <a:p>
          <a:endParaRPr lang="en-US" sz="2400"/>
        </a:p>
      </dgm:t>
    </dgm:pt>
    <dgm:pt modelId="{6BAAC867-7639-4296-A010-48ABFDC9FDEA}">
      <dgm:prSet phldrT="[Text]" custT="1"/>
      <dgm:spPr/>
      <dgm:t>
        <a:bodyPr/>
        <a:lstStyle/>
        <a:p>
          <a:r>
            <a:rPr lang="en-US" sz="2400" dirty="0" smtClean="0"/>
            <a:t>Pre-conference for planning successful instruction w/ individuals or team of teachers</a:t>
          </a:r>
          <a:endParaRPr lang="en-US" sz="2400" dirty="0"/>
        </a:p>
      </dgm:t>
    </dgm:pt>
    <dgm:pt modelId="{74DE3454-F4BA-4FCF-B063-7D80C584BFCF}" type="parTrans" cxnId="{EEAB6B26-FD3B-4992-944E-2DDE5ABC705A}">
      <dgm:prSet/>
      <dgm:spPr/>
      <dgm:t>
        <a:bodyPr/>
        <a:lstStyle/>
        <a:p>
          <a:endParaRPr lang="en-US" sz="2400"/>
        </a:p>
      </dgm:t>
    </dgm:pt>
    <dgm:pt modelId="{E6ECDEC3-868B-4994-BE81-E759EAC6A687}" type="sibTrans" cxnId="{EEAB6B26-FD3B-4992-944E-2DDE5ABC705A}">
      <dgm:prSet/>
      <dgm:spPr/>
      <dgm:t>
        <a:bodyPr/>
        <a:lstStyle/>
        <a:p>
          <a:endParaRPr lang="en-US" sz="2400"/>
        </a:p>
      </dgm:t>
    </dgm:pt>
    <dgm:pt modelId="{C84A12D5-F66D-4301-B57F-F3DF5CA9288D}">
      <dgm:prSet phldrT="[Text]" custT="1"/>
      <dgm:spPr/>
      <dgm:t>
        <a:bodyPr/>
        <a:lstStyle/>
        <a:p>
          <a:r>
            <a:rPr lang="en-US" sz="3200" dirty="0" smtClean="0"/>
            <a:t>During</a:t>
          </a:r>
          <a:endParaRPr lang="en-US" sz="3200" dirty="0"/>
        </a:p>
      </dgm:t>
    </dgm:pt>
    <dgm:pt modelId="{22DBECBA-59C9-4561-85FF-167645FBF8C0}" type="parTrans" cxnId="{E36DD5EA-F08F-45D0-9E66-47F7366CFB7F}">
      <dgm:prSet/>
      <dgm:spPr/>
      <dgm:t>
        <a:bodyPr/>
        <a:lstStyle/>
        <a:p>
          <a:endParaRPr lang="en-US" sz="2400"/>
        </a:p>
      </dgm:t>
    </dgm:pt>
    <dgm:pt modelId="{B009A6C0-118B-49AA-A343-E687F9C6F46E}" type="sibTrans" cxnId="{E36DD5EA-F08F-45D0-9E66-47F7366CFB7F}">
      <dgm:prSet/>
      <dgm:spPr/>
      <dgm:t>
        <a:bodyPr/>
        <a:lstStyle/>
        <a:p>
          <a:endParaRPr lang="en-US" sz="2400"/>
        </a:p>
      </dgm:t>
    </dgm:pt>
    <dgm:pt modelId="{29F93F48-ED8F-417B-89AE-5649E256B250}">
      <dgm:prSet phldrT="[Text]" custT="1"/>
      <dgm:spPr/>
      <dgm:t>
        <a:bodyPr/>
        <a:lstStyle/>
        <a:p>
          <a:r>
            <a:rPr lang="en-US" sz="2400" dirty="0" smtClean="0"/>
            <a:t>Co-teaching</a:t>
          </a:r>
          <a:endParaRPr lang="en-US" sz="2400" dirty="0"/>
        </a:p>
      </dgm:t>
    </dgm:pt>
    <dgm:pt modelId="{EAE8A674-EE9B-433F-9153-A4BB8B5D6360}" type="parTrans" cxnId="{A71A5C73-F1E3-4166-BD5E-811FDC8F7B69}">
      <dgm:prSet/>
      <dgm:spPr/>
      <dgm:t>
        <a:bodyPr/>
        <a:lstStyle/>
        <a:p>
          <a:endParaRPr lang="en-US" sz="2400"/>
        </a:p>
      </dgm:t>
    </dgm:pt>
    <dgm:pt modelId="{330DAB91-1C9C-483E-8E65-0A590178E8B8}" type="sibTrans" cxnId="{A71A5C73-F1E3-4166-BD5E-811FDC8F7B69}">
      <dgm:prSet/>
      <dgm:spPr/>
      <dgm:t>
        <a:bodyPr/>
        <a:lstStyle/>
        <a:p>
          <a:endParaRPr lang="en-US" sz="2400"/>
        </a:p>
      </dgm:t>
    </dgm:pt>
    <dgm:pt modelId="{8773AFB6-5867-4C1D-9BC4-76FA95FD4F9A}">
      <dgm:prSet phldrT="[Text]" custT="1"/>
      <dgm:spPr/>
      <dgm:t>
        <a:bodyPr/>
        <a:lstStyle/>
        <a:p>
          <a:r>
            <a:rPr lang="en-US" sz="3200" dirty="0" smtClean="0"/>
            <a:t>After</a:t>
          </a:r>
          <a:endParaRPr lang="en-US" sz="3200" dirty="0"/>
        </a:p>
      </dgm:t>
    </dgm:pt>
    <dgm:pt modelId="{E52B4CDF-2EFD-4AF3-A71C-5EBD437DBAAF}" type="parTrans" cxnId="{2B0B9EF0-123C-4361-94FF-9CE8E14E0410}">
      <dgm:prSet/>
      <dgm:spPr/>
      <dgm:t>
        <a:bodyPr/>
        <a:lstStyle/>
        <a:p>
          <a:endParaRPr lang="en-US" sz="2400"/>
        </a:p>
      </dgm:t>
    </dgm:pt>
    <dgm:pt modelId="{A0AF1E22-A121-415D-A86B-D292912E539F}" type="sibTrans" cxnId="{2B0B9EF0-123C-4361-94FF-9CE8E14E0410}">
      <dgm:prSet/>
      <dgm:spPr/>
      <dgm:t>
        <a:bodyPr/>
        <a:lstStyle/>
        <a:p>
          <a:endParaRPr lang="en-US" sz="2400"/>
        </a:p>
      </dgm:t>
    </dgm:pt>
    <dgm:pt modelId="{38E1B2B1-1416-4737-A37B-5C918427A24F}">
      <dgm:prSet phldrT="[Text]" custT="1"/>
      <dgm:spPr/>
      <dgm:t>
        <a:bodyPr/>
        <a:lstStyle/>
        <a:p>
          <a:r>
            <a:rPr lang="en-US" sz="2400" dirty="0" smtClean="0"/>
            <a:t>Offering feedback through reflection and non-evaluative conferences</a:t>
          </a:r>
          <a:endParaRPr lang="en-US" sz="2400" dirty="0"/>
        </a:p>
      </dgm:t>
    </dgm:pt>
    <dgm:pt modelId="{78907ECE-2F7E-4CC8-A8EF-652BEA8BD343}" type="parTrans" cxnId="{9A2C1E8C-2EBC-4FC8-8E4D-A9CAE91437E5}">
      <dgm:prSet/>
      <dgm:spPr/>
      <dgm:t>
        <a:bodyPr/>
        <a:lstStyle/>
        <a:p>
          <a:endParaRPr lang="en-US" sz="2400"/>
        </a:p>
      </dgm:t>
    </dgm:pt>
    <dgm:pt modelId="{212621D7-9687-4F1D-BDBA-6EA878387BD8}" type="sibTrans" cxnId="{9A2C1E8C-2EBC-4FC8-8E4D-A9CAE91437E5}">
      <dgm:prSet/>
      <dgm:spPr/>
      <dgm:t>
        <a:bodyPr/>
        <a:lstStyle/>
        <a:p>
          <a:endParaRPr lang="en-US" sz="2400"/>
        </a:p>
      </dgm:t>
    </dgm:pt>
    <dgm:pt modelId="{E46968E1-6C03-44EB-9A24-07B10F87A2D6}">
      <dgm:prSet phldrT="[Text]" custT="1"/>
      <dgm:spPr/>
      <dgm:t>
        <a:bodyPr/>
        <a:lstStyle/>
        <a:p>
          <a:r>
            <a:rPr lang="en-US" sz="2400" dirty="0" smtClean="0"/>
            <a:t>Modeling</a:t>
          </a:r>
          <a:endParaRPr lang="en-US" sz="2400" dirty="0"/>
        </a:p>
      </dgm:t>
    </dgm:pt>
    <dgm:pt modelId="{BA9A692C-FBC2-4AF3-A72F-446C9A5ABF06}" type="parTrans" cxnId="{AF8480E4-21E8-44D1-887F-A4F86E836F7F}">
      <dgm:prSet/>
      <dgm:spPr/>
      <dgm:t>
        <a:bodyPr/>
        <a:lstStyle/>
        <a:p>
          <a:endParaRPr lang="en-US" sz="2400"/>
        </a:p>
      </dgm:t>
    </dgm:pt>
    <dgm:pt modelId="{40222E6C-4203-4FF3-8B3E-91A41A5D35CC}" type="sibTrans" cxnId="{AF8480E4-21E8-44D1-887F-A4F86E836F7F}">
      <dgm:prSet/>
      <dgm:spPr/>
      <dgm:t>
        <a:bodyPr/>
        <a:lstStyle/>
        <a:p>
          <a:endParaRPr lang="en-US" sz="2400"/>
        </a:p>
      </dgm:t>
    </dgm:pt>
    <dgm:pt modelId="{C350BCEC-5B7F-4C18-A814-BDF27E83A3A7}">
      <dgm:prSet phldrT="[Text]" custT="1"/>
      <dgm:spPr/>
      <dgm:t>
        <a:bodyPr/>
        <a:lstStyle/>
        <a:p>
          <a:r>
            <a:rPr lang="en-US" sz="2400" dirty="0" smtClean="0"/>
            <a:t>Visiting</a:t>
          </a:r>
          <a:endParaRPr lang="en-US" sz="2400" dirty="0"/>
        </a:p>
      </dgm:t>
    </dgm:pt>
    <dgm:pt modelId="{D8D705D6-A9F5-4252-940E-0BDD757E6CB6}" type="parTrans" cxnId="{8C6C291B-C96B-4FC9-B14F-AD245FBA04A9}">
      <dgm:prSet/>
      <dgm:spPr/>
      <dgm:t>
        <a:bodyPr/>
        <a:lstStyle/>
        <a:p>
          <a:endParaRPr lang="en-US" sz="2400"/>
        </a:p>
      </dgm:t>
    </dgm:pt>
    <dgm:pt modelId="{B4D5FE55-4E82-4844-8C05-E046528C4753}" type="sibTrans" cxnId="{8C6C291B-C96B-4FC9-B14F-AD245FBA04A9}">
      <dgm:prSet/>
      <dgm:spPr/>
      <dgm:t>
        <a:bodyPr/>
        <a:lstStyle/>
        <a:p>
          <a:endParaRPr lang="en-US" sz="2400"/>
        </a:p>
      </dgm:t>
    </dgm:pt>
    <dgm:pt modelId="{53D4D1A0-D2A7-487D-B012-91AB0BF3A3CE}">
      <dgm:prSet phldrT="[Text]" custT="1"/>
      <dgm:spPr/>
      <dgm:t>
        <a:bodyPr/>
        <a:lstStyle/>
        <a:p>
          <a:r>
            <a:rPr lang="en-US" sz="2400" dirty="0" smtClean="0"/>
            <a:t>Note taking</a:t>
          </a:r>
          <a:endParaRPr lang="en-US" sz="2400" dirty="0"/>
        </a:p>
      </dgm:t>
    </dgm:pt>
    <dgm:pt modelId="{E790CC63-0220-4770-899C-56287B332959}" type="parTrans" cxnId="{DC44B5C7-C9E0-4B6E-B948-7746AC0F2246}">
      <dgm:prSet/>
      <dgm:spPr/>
      <dgm:t>
        <a:bodyPr/>
        <a:lstStyle/>
        <a:p>
          <a:endParaRPr lang="en-US" sz="2400"/>
        </a:p>
      </dgm:t>
    </dgm:pt>
    <dgm:pt modelId="{C80717F6-C07F-4784-B59D-A209C13D314A}" type="sibTrans" cxnId="{DC44B5C7-C9E0-4B6E-B948-7746AC0F2246}">
      <dgm:prSet/>
      <dgm:spPr/>
      <dgm:t>
        <a:bodyPr/>
        <a:lstStyle/>
        <a:p>
          <a:endParaRPr lang="en-US" sz="2400"/>
        </a:p>
      </dgm:t>
    </dgm:pt>
    <dgm:pt modelId="{E62A1B7B-1939-4276-82B2-D73410CDC3E5}" type="pres">
      <dgm:prSet presAssocID="{A731EE1F-65D8-4EA2-B87B-9C98167ADE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2E7226-B661-46FE-8B5F-A281371245A9}" type="pres">
      <dgm:prSet presAssocID="{8773AFB6-5867-4C1D-9BC4-76FA95FD4F9A}" presName="boxAndChildren" presStyleCnt="0"/>
      <dgm:spPr/>
    </dgm:pt>
    <dgm:pt modelId="{5D45A719-8F52-48E3-B602-9EEF78038C50}" type="pres">
      <dgm:prSet presAssocID="{8773AFB6-5867-4C1D-9BC4-76FA95FD4F9A}" presName="parentTextBox" presStyleLbl="node1" presStyleIdx="0" presStyleCnt="3"/>
      <dgm:spPr/>
      <dgm:t>
        <a:bodyPr/>
        <a:lstStyle/>
        <a:p>
          <a:endParaRPr lang="en-US"/>
        </a:p>
      </dgm:t>
    </dgm:pt>
    <dgm:pt modelId="{90C07EC9-FFD7-469E-B954-24C4BD076B4F}" type="pres">
      <dgm:prSet presAssocID="{8773AFB6-5867-4C1D-9BC4-76FA95FD4F9A}" presName="entireBox" presStyleLbl="node1" presStyleIdx="0" presStyleCnt="3"/>
      <dgm:spPr/>
      <dgm:t>
        <a:bodyPr/>
        <a:lstStyle/>
        <a:p>
          <a:endParaRPr lang="en-US"/>
        </a:p>
      </dgm:t>
    </dgm:pt>
    <dgm:pt modelId="{F0407382-1695-49DA-B7E6-25CCD9CDFB4B}" type="pres">
      <dgm:prSet presAssocID="{8773AFB6-5867-4C1D-9BC4-76FA95FD4F9A}" presName="descendantBox" presStyleCnt="0"/>
      <dgm:spPr/>
    </dgm:pt>
    <dgm:pt modelId="{1F17ED79-69F1-4D72-AC19-1B433778BEB0}" type="pres">
      <dgm:prSet presAssocID="{38E1B2B1-1416-4737-A37B-5C918427A24F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D152C-6627-4A2F-9E33-0C0356806E08}" type="pres">
      <dgm:prSet presAssocID="{B009A6C0-118B-49AA-A343-E687F9C6F46E}" presName="sp" presStyleCnt="0"/>
      <dgm:spPr/>
    </dgm:pt>
    <dgm:pt modelId="{FDD242B4-42ED-4305-BEA9-0B6E2D51BC3C}" type="pres">
      <dgm:prSet presAssocID="{C84A12D5-F66D-4301-B57F-F3DF5CA9288D}" presName="arrowAndChildren" presStyleCnt="0"/>
      <dgm:spPr/>
    </dgm:pt>
    <dgm:pt modelId="{35851346-8B39-470C-9B76-02395995099A}" type="pres">
      <dgm:prSet presAssocID="{C84A12D5-F66D-4301-B57F-F3DF5CA9288D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917408DF-ACFD-4C39-BFDB-AA06AA828F18}" type="pres">
      <dgm:prSet presAssocID="{C84A12D5-F66D-4301-B57F-F3DF5CA9288D}" presName="arrow" presStyleLbl="node1" presStyleIdx="1" presStyleCnt="3"/>
      <dgm:spPr/>
      <dgm:t>
        <a:bodyPr/>
        <a:lstStyle/>
        <a:p>
          <a:endParaRPr lang="en-US"/>
        </a:p>
      </dgm:t>
    </dgm:pt>
    <dgm:pt modelId="{28AF6653-AB01-44E1-8B53-63DDA100B2FE}" type="pres">
      <dgm:prSet presAssocID="{C84A12D5-F66D-4301-B57F-F3DF5CA9288D}" presName="descendantArrow" presStyleCnt="0"/>
      <dgm:spPr/>
    </dgm:pt>
    <dgm:pt modelId="{299CCF63-73F6-4122-A213-E48D71FBA753}" type="pres">
      <dgm:prSet presAssocID="{29F93F48-ED8F-417B-89AE-5649E256B250}" presName="childTextArrow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2828E-4186-4E13-9543-DFB974211DBA}" type="pres">
      <dgm:prSet presAssocID="{E46968E1-6C03-44EB-9A24-07B10F87A2D6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9D371-345C-4803-802D-D1F5856B0413}" type="pres">
      <dgm:prSet presAssocID="{C350BCEC-5B7F-4C18-A814-BDF27E83A3A7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0D2E1E-C5BF-4CA7-8603-92224330983E}" type="pres">
      <dgm:prSet presAssocID="{53D4D1A0-D2A7-487D-B012-91AB0BF3A3CE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2D62D-579F-46CF-9C0E-DAD885E8814A}" type="pres">
      <dgm:prSet presAssocID="{DA85C25C-5DBA-4C89-AD1A-3F538FEDC3CB}" presName="sp" presStyleCnt="0"/>
      <dgm:spPr/>
    </dgm:pt>
    <dgm:pt modelId="{C40CE8C6-B91D-4079-951C-7074F304C23C}" type="pres">
      <dgm:prSet presAssocID="{76BC345B-14B9-4BB1-B40D-AD459C6D7845}" presName="arrowAndChildren" presStyleCnt="0"/>
      <dgm:spPr/>
    </dgm:pt>
    <dgm:pt modelId="{A0EFA113-F150-4B05-8D74-96C433CB0660}" type="pres">
      <dgm:prSet presAssocID="{76BC345B-14B9-4BB1-B40D-AD459C6D7845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DD6E4313-BD44-42AA-AB91-000DB6F3B21D}" type="pres">
      <dgm:prSet presAssocID="{76BC345B-14B9-4BB1-B40D-AD459C6D7845}" presName="arrow" presStyleLbl="node1" presStyleIdx="2" presStyleCnt="3" custLinFactNeighborX="1771" custLinFactNeighborY="-2066"/>
      <dgm:spPr/>
      <dgm:t>
        <a:bodyPr/>
        <a:lstStyle/>
        <a:p>
          <a:endParaRPr lang="en-US"/>
        </a:p>
      </dgm:t>
    </dgm:pt>
    <dgm:pt modelId="{3A90174E-E403-4B17-9DB8-07EAB4D4A65D}" type="pres">
      <dgm:prSet presAssocID="{76BC345B-14B9-4BB1-B40D-AD459C6D7845}" presName="descendantArrow" presStyleCnt="0"/>
      <dgm:spPr/>
    </dgm:pt>
    <dgm:pt modelId="{EBFBFCCB-F06A-4CB7-8390-99CF666EAF3F}" type="pres">
      <dgm:prSet presAssocID="{6BAAC867-7639-4296-A010-48ABFDC9FDEA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9AFD11-950B-44FC-A8FD-AD3B5CFF0231}" type="presOf" srcId="{8773AFB6-5867-4C1D-9BC4-76FA95FD4F9A}" destId="{5D45A719-8F52-48E3-B602-9EEF78038C50}" srcOrd="0" destOrd="0" presId="urn:microsoft.com/office/officeart/2005/8/layout/process4"/>
    <dgm:cxn modelId="{AF8480E4-21E8-44D1-887F-A4F86E836F7F}" srcId="{C84A12D5-F66D-4301-B57F-F3DF5CA9288D}" destId="{E46968E1-6C03-44EB-9A24-07B10F87A2D6}" srcOrd="1" destOrd="0" parTransId="{BA9A692C-FBC2-4AF3-A72F-446C9A5ABF06}" sibTransId="{40222E6C-4203-4FF3-8B3E-91A41A5D35CC}"/>
    <dgm:cxn modelId="{CEEB7AE1-89B5-4C77-A2F8-A7E8617813E0}" type="presOf" srcId="{C350BCEC-5B7F-4C18-A814-BDF27E83A3A7}" destId="{76B9D371-345C-4803-802D-D1F5856B0413}" srcOrd="0" destOrd="0" presId="urn:microsoft.com/office/officeart/2005/8/layout/process4"/>
    <dgm:cxn modelId="{E2844E6B-9DDD-4A95-8888-99E883BDB447}" type="presOf" srcId="{E46968E1-6C03-44EB-9A24-07B10F87A2D6}" destId="{B3E2828E-4186-4E13-9543-DFB974211DBA}" srcOrd="0" destOrd="0" presId="urn:microsoft.com/office/officeart/2005/8/layout/process4"/>
    <dgm:cxn modelId="{1651C171-EFA4-45E9-BF7E-0113BB77F22A}" type="presOf" srcId="{A731EE1F-65D8-4EA2-B87B-9C98167ADEB5}" destId="{E62A1B7B-1939-4276-82B2-D73410CDC3E5}" srcOrd="0" destOrd="0" presId="urn:microsoft.com/office/officeart/2005/8/layout/process4"/>
    <dgm:cxn modelId="{2B0B9EF0-123C-4361-94FF-9CE8E14E0410}" srcId="{A731EE1F-65D8-4EA2-B87B-9C98167ADEB5}" destId="{8773AFB6-5867-4C1D-9BC4-76FA95FD4F9A}" srcOrd="2" destOrd="0" parTransId="{E52B4CDF-2EFD-4AF3-A71C-5EBD437DBAAF}" sibTransId="{A0AF1E22-A121-415D-A86B-D292912E539F}"/>
    <dgm:cxn modelId="{9A2C1E8C-2EBC-4FC8-8E4D-A9CAE91437E5}" srcId="{8773AFB6-5867-4C1D-9BC4-76FA95FD4F9A}" destId="{38E1B2B1-1416-4737-A37B-5C918427A24F}" srcOrd="0" destOrd="0" parTransId="{78907ECE-2F7E-4CC8-A8EF-652BEA8BD343}" sibTransId="{212621D7-9687-4F1D-BDBA-6EA878387BD8}"/>
    <dgm:cxn modelId="{B047B276-6AEE-49A0-B45B-C36A6E7687B8}" type="presOf" srcId="{76BC345B-14B9-4BB1-B40D-AD459C6D7845}" destId="{A0EFA113-F150-4B05-8D74-96C433CB0660}" srcOrd="0" destOrd="0" presId="urn:microsoft.com/office/officeart/2005/8/layout/process4"/>
    <dgm:cxn modelId="{62154E36-0428-4A78-BD9D-9D898D7D8932}" type="presOf" srcId="{8773AFB6-5867-4C1D-9BC4-76FA95FD4F9A}" destId="{90C07EC9-FFD7-469E-B954-24C4BD076B4F}" srcOrd="1" destOrd="0" presId="urn:microsoft.com/office/officeart/2005/8/layout/process4"/>
    <dgm:cxn modelId="{63B94D5C-1F13-476F-911F-7439D030971B}" type="presOf" srcId="{53D4D1A0-D2A7-487D-B012-91AB0BF3A3CE}" destId="{1C0D2E1E-C5BF-4CA7-8603-92224330983E}" srcOrd="0" destOrd="0" presId="urn:microsoft.com/office/officeart/2005/8/layout/process4"/>
    <dgm:cxn modelId="{E36DD5EA-F08F-45D0-9E66-47F7366CFB7F}" srcId="{A731EE1F-65D8-4EA2-B87B-9C98167ADEB5}" destId="{C84A12D5-F66D-4301-B57F-F3DF5CA9288D}" srcOrd="1" destOrd="0" parTransId="{22DBECBA-59C9-4561-85FF-167645FBF8C0}" sibTransId="{B009A6C0-118B-49AA-A343-E687F9C6F46E}"/>
    <dgm:cxn modelId="{F2C0CFB7-B39D-4B19-8669-B52B3EA75CE2}" type="presOf" srcId="{C84A12D5-F66D-4301-B57F-F3DF5CA9288D}" destId="{35851346-8B39-470C-9B76-02395995099A}" srcOrd="0" destOrd="0" presId="urn:microsoft.com/office/officeart/2005/8/layout/process4"/>
    <dgm:cxn modelId="{1F4B88C6-F5EF-48AF-8C9C-40DD67F1B31A}" type="presOf" srcId="{29F93F48-ED8F-417B-89AE-5649E256B250}" destId="{299CCF63-73F6-4122-A213-E48D71FBA753}" srcOrd="0" destOrd="0" presId="urn:microsoft.com/office/officeart/2005/8/layout/process4"/>
    <dgm:cxn modelId="{EEAB6B26-FD3B-4992-944E-2DDE5ABC705A}" srcId="{76BC345B-14B9-4BB1-B40D-AD459C6D7845}" destId="{6BAAC867-7639-4296-A010-48ABFDC9FDEA}" srcOrd="0" destOrd="0" parTransId="{74DE3454-F4BA-4FCF-B063-7D80C584BFCF}" sibTransId="{E6ECDEC3-868B-4994-BE81-E759EAC6A687}"/>
    <dgm:cxn modelId="{DC44B5C7-C9E0-4B6E-B948-7746AC0F2246}" srcId="{C84A12D5-F66D-4301-B57F-F3DF5CA9288D}" destId="{53D4D1A0-D2A7-487D-B012-91AB0BF3A3CE}" srcOrd="3" destOrd="0" parTransId="{E790CC63-0220-4770-899C-56287B332959}" sibTransId="{C80717F6-C07F-4784-B59D-A209C13D314A}"/>
    <dgm:cxn modelId="{6CCA078F-2010-4754-87F6-7F49754E5B10}" type="presOf" srcId="{76BC345B-14B9-4BB1-B40D-AD459C6D7845}" destId="{DD6E4313-BD44-42AA-AB91-000DB6F3B21D}" srcOrd="1" destOrd="0" presId="urn:microsoft.com/office/officeart/2005/8/layout/process4"/>
    <dgm:cxn modelId="{DF99083A-FC2F-4A6C-84E7-5D795913BDFF}" type="presOf" srcId="{6BAAC867-7639-4296-A010-48ABFDC9FDEA}" destId="{EBFBFCCB-F06A-4CB7-8390-99CF666EAF3F}" srcOrd="0" destOrd="0" presId="urn:microsoft.com/office/officeart/2005/8/layout/process4"/>
    <dgm:cxn modelId="{C7C02214-2BA4-4918-A72D-09C3AC89F77F}" srcId="{A731EE1F-65D8-4EA2-B87B-9C98167ADEB5}" destId="{76BC345B-14B9-4BB1-B40D-AD459C6D7845}" srcOrd="0" destOrd="0" parTransId="{2E051270-C04A-4886-A830-16D0DF8C281A}" sibTransId="{DA85C25C-5DBA-4C89-AD1A-3F538FEDC3CB}"/>
    <dgm:cxn modelId="{8C6C291B-C96B-4FC9-B14F-AD245FBA04A9}" srcId="{C84A12D5-F66D-4301-B57F-F3DF5CA9288D}" destId="{C350BCEC-5B7F-4C18-A814-BDF27E83A3A7}" srcOrd="2" destOrd="0" parTransId="{D8D705D6-A9F5-4252-940E-0BDD757E6CB6}" sibTransId="{B4D5FE55-4E82-4844-8C05-E046528C4753}"/>
    <dgm:cxn modelId="{A71A5C73-F1E3-4166-BD5E-811FDC8F7B69}" srcId="{C84A12D5-F66D-4301-B57F-F3DF5CA9288D}" destId="{29F93F48-ED8F-417B-89AE-5649E256B250}" srcOrd="0" destOrd="0" parTransId="{EAE8A674-EE9B-433F-9153-A4BB8B5D6360}" sibTransId="{330DAB91-1C9C-483E-8E65-0A590178E8B8}"/>
    <dgm:cxn modelId="{E43F8B4D-9691-4E24-9FD6-B1702CF00B1D}" type="presOf" srcId="{38E1B2B1-1416-4737-A37B-5C918427A24F}" destId="{1F17ED79-69F1-4D72-AC19-1B433778BEB0}" srcOrd="0" destOrd="0" presId="urn:microsoft.com/office/officeart/2005/8/layout/process4"/>
    <dgm:cxn modelId="{5C584630-1CFC-4F55-8E00-5CA521A72AA4}" type="presOf" srcId="{C84A12D5-F66D-4301-B57F-F3DF5CA9288D}" destId="{917408DF-ACFD-4C39-BFDB-AA06AA828F18}" srcOrd="1" destOrd="0" presId="urn:microsoft.com/office/officeart/2005/8/layout/process4"/>
    <dgm:cxn modelId="{C9E9B671-1AD2-41FE-BF10-BAF9F1C11E9B}" type="presParOf" srcId="{E62A1B7B-1939-4276-82B2-D73410CDC3E5}" destId="{F92E7226-B661-46FE-8B5F-A281371245A9}" srcOrd="0" destOrd="0" presId="urn:microsoft.com/office/officeart/2005/8/layout/process4"/>
    <dgm:cxn modelId="{EFA87482-39E5-486B-BE3C-C3E659F38A46}" type="presParOf" srcId="{F92E7226-B661-46FE-8B5F-A281371245A9}" destId="{5D45A719-8F52-48E3-B602-9EEF78038C50}" srcOrd="0" destOrd="0" presId="urn:microsoft.com/office/officeart/2005/8/layout/process4"/>
    <dgm:cxn modelId="{C4F895F8-7DFB-4CBE-9B9F-82CFB30A767E}" type="presParOf" srcId="{F92E7226-B661-46FE-8B5F-A281371245A9}" destId="{90C07EC9-FFD7-469E-B954-24C4BD076B4F}" srcOrd="1" destOrd="0" presId="urn:microsoft.com/office/officeart/2005/8/layout/process4"/>
    <dgm:cxn modelId="{75B51A7E-B1D6-4B30-8FEB-07AA3C1F7921}" type="presParOf" srcId="{F92E7226-B661-46FE-8B5F-A281371245A9}" destId="{F0407382-1695-49DA-B7E6-25CCD9CDFB4B}" srcOrd="2" destOrd="0" presId="urn:microsoft.com/office/officeart/2005/8/layout/process4"/>
    <dgm:cxn modelId="{026CD36C-9005-41DA-A862-18197E4EA76B}" type="presParOf" srcId="{F0407382-1695-49DA-B7E6-25CCD9CDFB4B}" destId="{1F17ED79-69F1-4D72-AC19-1B433778BEB0}" srcOrd="0" destOrd="0" presId="urn:microsoft.com/office/officeart/2005/8/layout/process4"/>
    <dgm:cxn modelId="{282AD531-1461-4E3D-9763-C8735D8D523B}" type="presParOf" srcId="{E62A1B7B-1939-4276-82B2-D73410CDC3E5}" destId="{08CD152C-6627-4A2F-9E33-0C0356806E08}" srcOrd="1" destOrd="0" presId="urn:microsoft.com/office/officeart/2005/8/layout/process4"/>
    <dgm:cxn modelId="{A6562E73-C0DC-4D75-B3A4-522AAE88C06D}" type="presParOf" srcId="{E62A1B7B-1939-4276-82B2-D73410CDC3E5}" destId="{FDD242B4-42ED-4305-BEA9-0B6E2D51BC3C}" srcOrd="2" destOrd="0" presId="urn:microsoft.com/office/officeart/2005/8/layout/process4"/>
    <dgm:cxn modelId="{38609EA4-1450-42B7-B354-568B0606DBA8}" type="presParOf" srcId="{FDD242B4-42ED-4305-BEA9-0B6E2D51BC3C}" destId="{35851346-8B39-470C-9B76-02395995099A}" srcOrd="0" destOrd="0" presId="urn:microsoft.com/office/officeart/2005/8/layout/process4"/>
    <dgm:cxn modelId="{37D2549D-4503-49C2-9C1B-2853264B102F}" type="presParOf" srcId="{FDD242B4-42ED-4305-BEA9-0B6E2D51BC3C}" destId="{917408DF-ACFD-4C39-BFDB-AA06AA828F18}" srcOrd="1" destOrd="0" presId="urn:microsoft.com/office/officeart/2005/8/layout/process4"/>
    <dgm:cxn modelId="{0FE6573C-B650-4922-9C7A-6D4277E855FF}" type="presParOf" srcId="{FDD242B4-42ED-4305-BEA9-0B6E2D51BC3C}" destId="{28AF6653-AB01-44E1-8B53-63DDA100B2FE}" srcOrd="2" destOrd="0" presId="urn:microsoft.com/office/officeart/2005/8/layout/process4"/>
    <dgm:cxn modelId="{F7E5DC58-1441-46A8-90E1-D3979025CDB7}" type="presParOf" srcId="{28AF6653-AB01-44E1-8B53-63DDA100B2FE}" destId="{299CCF63-73F6-4122-A213-E48D71FBA753}" srcOrd="0" destOrd="0" presId="urn:microsoft.com/office/officeart/2005/8/layout/process4"/>
    <dgm:cxn modelId="{71E84397-50C3-47DC-8083-914DF05E4427}" type="presParOf" srcId="{28AF6653-AB01-44E1-8B53-63DDA100B2FE}" destId="{B3E2828E-4186-4E13-9543-DFB974211DBA}" srcOrd="1" destOrd="0" presId="urn:microsoft.com/office/officeart/2005/8/layout/process4"/>
    <dgm:cxn modelId="{C083308F-E3E7-43E5-A77D-759B19A9FBCB}" type="presParOf" srcId="{28AF6653-AB01-44E1-8B53-63DDA100B2FE}" destId="{76B9D371-345C-4803-802D-D1F5856B0413}" srcOrd="2" destOrd="0" presId="urn:microsoft.com/office/officeart/2005/8/layout/process4"/>
    <dgm:cxn modelId="{E410F69B-630F-43CE-80F9-32B9909D83C1}" type="presParOf" srcId="{28AF6653-AB01-44E1-8B53-63DDA100B2FE}" destId="{1C0D2E1E-C5BF-4CA7-8603-92224330983E}" srcOrd="3" destOrd="0" presId="urn:microsoft.com/office/officeart/2005/8/layout/process4"/>
    <dgm:cxn modelId="{420B9D08-8108-48EB-883F-34CBBF06FA0E}" type="presParOf" srcId="{E62A1B7B-1939-4276-82B2-D73410CDC3E5}" destId="{8F32D62D-579F-46CF-9C0E-DAD885E8814A}" srcOrd="3" destOrd="0" presId="urn:microsoft.com/office/officeart/2005/8/layout/process4"/>
    <dgm:cxn modelId="{D7B46881-E5B9-44E8-B295-1FECCD2D7114}" type="presParOf" srcId="{E62A1B7B-1939-4276-82B2-D73410CDC3E5}" destId="{C40CE8C6-B91D-4079-951C-7074F304C23C}" srcOrd="4" destOrd="0" presId="urn:microsoft.com/office/officeart/2005/8/layout/process4"/>
    <dgm:cxn modelId="{17FC1A12-91EF-4A10-9052-C8C935F7DF09}" type="presParOf" srcId="{C40CE8C6-B91D-4079-951C-7074F304C23C}" destId="{A0EFA113-F150-4B05-8D74-96C433CB0660}" srcOrd="0" destOrd="0" presId="urn:microsoft.com/office/officeart/2005/8/layout/process4"/>
    <dgm:cxn modelId="{B43AF932-AA07-44CF-97F4-2A733A08AA48}" type="presParOf" srcId="{C40CE8C6-B91D-4079-951C-7074F304C23C}" destId="{DD6E4313-BD44-42AA-AB91-000DB6F3B21D}" srcOrd="1" destOrd="0" presId="urn:microsoft.com/office/officeart/2005/8/layout/process4"/>
    <dgm:cxn modelId="{0501D6E5-D637-4C67-894A-FA360146A237}" type="presParOf" srcId="{C40CE8C6-B91D-4079-951C-7074F304C23C}" destId="{3A90174E-E403-4B17-9DB8-07EAB4D4A65D}" srcOrd="2" destOrd="0" presId="urn:microsoft.com/office/officeart/2005/8/layout/process4"/>
    <dgm:cxn modelId="{0B86ACA7-8500-4240-9E50-460F6B5990FB}" type="presParOf" srcId="{3A90174E-E403-4B17-9DB8-07EAB4D4A65D}" destId="{EBFBFCCB-F06A-4CB7-8390-99CF666EAF3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07EC9-FFD7-469E-B954-24C4BD076B4F}">
      <dsp:nvSpPr>
        <dsp:cNvPr id="0" name=""/>
        <dsp:cNvSpPr/>
      </dsp:nvSpPr>
      <dsp:spPr>
        <a:xfrm>
          <a:off x="0" y="3843104"/>
          <a:ext cx="7620000" cy="12613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After</a:t>
          </a:r>
          <a:endParaRPr lang="en-US" sz="3200" kern="1200" dirty="0"/>
        </a:p>
      </dsp:txBody>
      <dsp:txXfrm>
        <a:off x="0" y="3843104"/>
        <a:ext cx="7620000" cy="681152"/>
      </dsp:txXfrm>
    </dsp:sp>
    <dsp:sp modelId="{1F17ED79-69F1-4D72-AC19-1B433778BEB0}">
      <dsp:nvSpPr>
        <dsp:cNvPr id="0" name=""/>
        <dsp:cNvSpPr/>
      </dsp:nvSpPr>
      <dsp:spPr>
        <a:xfrm>
          <a:off x="0" y="4499029"/>
          <a:ext cx="7620000" cy="580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Offering feedback through reflection and non-evaluative conferences</a:t>
          </a:r>
          <a:endParaRPr lang="en-US" sz="2400" kern="1200" dirty="0"/>
        </a:p>
      </dsp:txBody>
      <dsp:txXfrm>
        <a:off x="0" y="4499029"/>
        <a:ext cx="7620000" cy="580240"/>
      </dsp:txXfrm>
    </dsp:sp>
    <dsp:sp modelId="{917408DF-ACFD-4C39-BFDB-AA06AA828F18}">
      <dsp:nvSpPr>
        <dsp:cNvPr id="0" name=""/>
        <dsp:cNvSpPr/>
      </dsp:nvSpPr>
      <dsp:spPr>
        <a:xfrm rot="10800000">
          <a:off x="0" y="1922003"/>
          <a:ext cx="7620000" cy="19400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During</a:t>
          </a:r>
          <a:endParaRPr lang="en-US" sz="3200" kern="1200" dirty="0"/>
        </a:p>
      </dsp:txBody>
      <dsp:txXfrm rot="-10800000">
        <a:off x="0" y="1922003"/>
        <a:ext cx="7620000" cy="680947"/>
      </dsp:txXfrm>
    </dsp:sp>
    <dsp:sp modelId="{299CCF63-73F6-4122-A213-E48D71FBA753}">
      <dsp:nvSpPr>
        <dsp:cNvPr id="0" name=""/>
        <dsp:cNvSpPr/>
      </dsp:nvSpPr>
      <dsp:spPr>
        <a:xfrm>
          <a:off x="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Co-teaching</a:t>
          </a:r>
          <a:endParaRPr lang="en-US" sz="2400" kern="1200" dirty="0"/>
        </a:p>
      </dsp:txBody>
      <dsp:txXfrm>
        <a:off x="0" y="2602951"/>
        <a:ext cx="1905000" cy="580066"/>
      </dsp:txXfrm>
    </dsp:sp>
    <dsp:sp modelId="{B3E2828E-4186-4E13-9543-DFB974211DBA}">
      <dsp:nvSpPr>
        <dsp:cNvPr id="0" name=""/>
        <dsp:cNvSpPr/>
      </dsp:nvSpPr>
      <dsp:spPr>
        <a:xfrm>
          <a:off x="1904999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Modeling</a:t>
          </a:r>
          <a:endParaRPr lang="en-US" sz="2400" kern="1200" dirty="0"/>
        </a:p>
      </dsp:txBody>
      <dsp:txXfrm>
        <a:off x="1904999" y="2602951"/>
        <a:ext cx="1905000" cy="580066"/>
      </dsp:txXfrm>
    </dsp:sp>
    <dsp:sp modelId="{76B9D371-345C-4803-802D-D1F5856B0413}">
      <dsp:nvSpPr>
        <dsp:cNvPr id="0" name=""/>
        <dsp:cNvSpPr/>
      </dsp:nvSpPr>
      <dsp:spPr>
        <a:xfrm>
          <a:off x="381000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Visiting</a:t>
          </a:r>
          <a:endParaRPr lang="en-US" sz="2400" kern="1200" dirty="0"/>
        </a:p>
      </dsp:txBody>
      <dsp:txXfrm>
        <a:off x="3810000" y="2602951"/>
        <a:ext cx="1905000" cy="580066"/>
      </dsp:txXfrm>
    </dsp:sp>
    <dsp:sp modelId="{1C0D2E1E-C5BF-4CA7-8603-92224330983E}">
      <dsp:nvSpPr>
        <dsp:cNvPr id="0" name=""/>
        <dsp:cNvSpPr/>
      </dsp:nvSpPr>
      <dsp:spPr>
        <a:xfrm>
          <a:off x="5715000" y="2602951"/>
          <a:ext cx="1905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Note taking</a:t>
          </a:r>
          <a:endParaRPr lang="en-US" sz="2400" kern="1200" dirty="0"/>
        </a:p>
      </dsp:txBody>
      <dsp:txXfrm>
        <a:off x="5715000" y="2602951"/>
        <a:ext cx="1905000" cy="580066"/>
      </dsp:txXfrm>
    </dsp:sp>
    <dsp:sp modelId="{DD6E4313-BD44-42AA-AB91-000DB6F3B21D}">
      <dsp:nvSpPr>
        <dsp:cNvPr id="0" name=""/>
        <dsp:cNvSpPr/>
      </dsp:nvSpPr>
      <dsp:spPr>
        <a:xfrm rot="10800000">
          <a:off x="0" y="0"/>
          <a:ext cx="7620000" cy="194002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Before</a:t>
          </a:r>
          <a:endParaRPr lang="en-US" sz="3200" kern="1200" dirty="0"/>
        </a:p>
      </dsp:txBody>
      <dsp:txXfrm rot="-10800000">
        <a:off x="0" y="0"/>
        <a:ext cx="7620000" cy="680947"/>
      </dsp:txXfrm>
    </dsp:sp>
    <dsp:sp modelId="{EBFBFCCB-F06A-4CB7-8390-99CF666EAF3F}">
      <dsp:nvSpPr>
        <dsp:cNvPr id="0" name=""/>
        <dsp:cNvSpPr/>
      </dsp:nvSpPr>
      <dsp:spPr>
        <a:xfrm>
          <a:off x="0" y="681850"/>
          <a:ext cx="7620000" cy="5800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Pre-conference for planning successful instruction w/ individuals or team of teachers</a:t>
          </a:r>
          <a:endParaRPr lang="en-US" sz="2400" kern="1200" dirty="0"/>
        </a:p>
      </dsp:txBody>
      <dsp:txXfrm>
        <a:off x="0" y="681850"/>
        <a:ext cx="7620000" cy="580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EC517-E68B-4A83-8B53-D52CD57B8697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310D0-1F1E-426D-9011-AB5E4DC87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90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Intro:</a:t>
            </a:r>
          </a:p>
          <a:p>
            <a:endParaRPr lang="en-US" dirty="0" smtClean="0"/>
          </a:p>
          <a:p>
            <a:r>
              <a:rPr lang="en-US" dirty="0" smtClean="0"/>
              <a:t>Coaching</a:t>
            </a:r>
            <a:r>
              <a:rPr lang="en-US" baseline="0" dirty="0" smtClean="0"/>
              <a:t> is all about building bridges.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 my work with PIIC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Participants go to </a:t>
            </a:r>
            <a:r>
              <a:rPr lang="en-US" baseline="0" dirty="0" err="1" smtClean="0"/>
              <a:t>KeyLearning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02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Game plan: before</a:t>
            </a:r>
          </a:p>
          <a:p>
            <a:r>
              <a:rPr lang="en-US" dirty="0" smtClean="0"/>
              <a:t>Tape: after</a:t>
            </a:r>
          </a:p>
          <a:p>
            <a:r>
              <a:rPr lang="en-US" dirty="0" smtClean="0"/>
              <a:t>On the field: during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64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</a:t>
            </a:r>
            <a:r>
              <a:rPr lang="en-US" baseline="0" dirty="0" smtClean="0"/>
              <a:t> lets look at what roles an instructional coach can play in the school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ThinkBlocks with the next set of slides to demonstrate the 4 quadrants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56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PIIC model is based around a 4-quadrant</a:t>
            </a:r>
            <a:r>
              <a:rPr lang="en-US" baseline="0" dirty="0" smtClean="0"/>
              <a:t> approach to coaching.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Briefly describe the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72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the group for examples of</a:t>
            </a:r>
            <a:r>
              <a:rPr lang="en-US" baseline="0" dirty="0" smtClean="0"/>
              <a:t> each one: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Why is it important?</a:t>
            </a:r>
          </a:p>
          <a:p>
            <a:r>
              <a:rPr lang="en-US" baseline="0" dirty="0" smtClean="0"/>
              <a:t>When do you do it?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Write each one on ThinkBlocks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5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may have been answered.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needed, expand on them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95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recognize</a:t>
            </a:r>
            <a:r>
              <a:rPr lang="en-US" baseline="0" dirty="0" smtClean="0"/>
              <a:t> that there are a number of Instructional Coaching models out there.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the purposes of this session, we are focusing on the PIIC model because it is comprehensive and reaches into all areas of education.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*click through</a:t>
            </a:r>
          </a:p>
          <a:p>
            <a:endParaRPr lang="en-US" baseline="0" dirty="0" smtClean="0"/>
          </a:p>
          <a:p>
            <a:r>
              <a:rPr lang="en-US" baseline="0" dirty="0" smtClean="0"/>
              <a:t>Article is on wiki. Jigsaw according to group size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you read, summarize your section in 1-2 sentences.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Share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36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Intro, then click through</a:t>
            </a:r>
          </a:p>
          <a:p>
            <a:endParaRPr lang="en-US" dirty="0" smtClean="0"/>
          </a:p>
          <a:p>
            <a:r>
              <a:rPr lang="en-US" dirty="0" smtClean="0"/>
              <a:t>Document is on wiki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244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resource guide on screen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Have participants follow link to resource guide and request membership</a:t>
            </a:r>
          </a:p>
          <a:p>
            <a:endParaRPr lang="en-US" baseline="0" dirty="0" smtClean="0"/>
          </a:p>
          <a:p>
            <a:r>
              <a:rPr lang="en-US" baseline="0" dirty="0" smtClean="0"/>
              <a:t>Demonstrate its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69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do these 2 slides and video if there is 25+ minutes left to fill</a:t>
            </a:r>
          </a:p>
          <a:p>
            <a:endParaRPr lang="en-US" dirty="0" smtClean="0"/>
          </a:p>
          <a:p>
            <a:r>
              <a:rPr lang="en-US" dirty="0" smtClean="0"/>
              <a:t>Discuss why coaching requires us to think about</a:t>
            </a:r>
            <a:r>
              <a:rPr lang="en-US" baseline="0" dirty="0" smtClean="0"/>
              <a:t> thinking (about thinking)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41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56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or type only 3 lines for</a:t>
            </a:r>
            <a:r>
              <a:rPr lang="en-US" baseline="0" dirty="0" smtClean="0"/>
              <a:t> this prompt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332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participants</a:t>
            </a:r>
            <a:r>
              <a:rPr lang="en-US" baseline="0" dirty="0" smtClean="0"/>
              <a:t> turn and share with a shoulder partner.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 as a group:</a:t>
            </a:r>
          </a:p>
          <a:p>
            <a:r>
              <a:rPr lang="en-US" baseline="0" dirty="0" smtClean="0"/>
              <a:t>What parts of your work with </a:t>
            </a:r>
            <a:r>
              <a:rPr lang="en-US" baseline="0" dirty="0" err="1" smtClean="0"/>
              <a:t>TaC</a:t>
            </a:r>
            <a:r>
              <a:rPr lang="en-US" baseline="0" dirty="0" smtClean="0"/>
              <a:t> would you consider instructional coaching?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10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2 slides talk about PIIC’s definition of the role of the instructional coach: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Read silently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ThinkBlocks.</a:t>
            </a:r>
            <a:r>
              <a:rPr lang="en-US" baseline="0" dirty="0" smtClean="0"/>
              <a:t> 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Coach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Parts of that role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Use coach block to show different sides: helping teachers, helping students</a:t>
            </a:r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4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2 slides talk about PIIC’s definition of the role of the instructional coach: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Read silently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ThinkBlocks.</a:t>
            </a:r>
            <a:r>
              <a:rPr lang="en-US" baseline="0" dirty="0" smtClean="0"/>
              <a:t> 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Coach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Parts of that role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Use coach block to show different sides: helping teachers, helping students</a:t>
            </a:r>
          </a:p>
          <a:p>
            <a:pPr marL="228600" indent="-228600">
              <a:buAutoNum type="arabi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back to our initial</a:t>
            </a:r>
            <a:r>
              <a:rPr lang="en-US" baseline="0" dirty="0" smtClean="0"/>
              <a:t> discussion: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this particular model of instructional coaching in mind, is there anything you would:</a:t>
            </a:r>
          </a:p>
          <a:p>
            <a:r>
              <a:rPr lang="en-US" baseline="0" dirty="0" smtClean="0"/>
              <a:t>Change</a:t>
            </a:r>
          </a:p>
          <a:p>
            <a:r>
              <a:rPr lang="en-US" baseline="0" dirty="0" smtClean="0"/>
              <a:t>Add</a:t>
            </a:r>
          </a:p>
          <a:p>
            <a:r>
              <a:rPr lang="en-US" baseline="0" dirty="0" smtClean="0"/>
              <a:t>Revise?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702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</a:t>
            </a:r>
            <a:r>
              <a:rPr lang="en-US" baseline="0" dirty="0" smtClean="0"/>
              <a:t> the BDA model briefly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50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</a:t>
            </a:r>
            <a:r>
              <a:rPr lang="en-US" baseline="0" dirty="0" smtClean="0"/>
              <a:t> the importance of the pre-conference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44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the importance of the after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310D0-1F1E-426D-9011-AB5E4DC87C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7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2CDFFC5-9D85-431C-BFEF-5AB41E8EDF3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8DFE56A-1787-47F0-A9CF-D5CADFAF7066}" type="datetimeFigureOut">
              <a:rPr lang="en-US" smtClean="0"/>
              <a:t>1/31/2013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dUqRTWCdXt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Instructional Coaching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1, 2013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399"/>
            <a:ext cx="4953000" cy="297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6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46100" y="939800"/>
            <a:ext cx="8597900" cy="148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coach provides feedback for the teacher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teacher’s identified focus. The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coach…</a:t>
            </a:r>
          </a:p>
          <a:p>
            <a:pPr>
              <a:lnSpc>
                <a:spcPts val="345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324100"/>
            <a:ext cx="84328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Uses the co-constructed observation form to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2882900"/>
            <a:ext cx="8140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collect data related to the identified focus areas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11200" y="33655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Respects the parameters of the visitation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protocol</a:t>
            </a:r>
          </a:p>
          <a:p>
            <a:pPr>
              <a:lnSpc>
                <a:spcPts val="4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11200" y="44831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Ensures that data collected are objective and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non-evaluative</a:t>
            </a:r>
          </a:p>
          <a:p>
            <a:pPr>
              <a:lnSpc>
                <a:spcPts val="4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11200" y="5588000"/>
            <a:ext cx="84328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197" dirty="0" smtClean="0">
                <a:solidFill>
                  <a:srgbClr val="000000"/>
                </a:solidFill>
                <a:latin typeface="Arial"/>
                <a:cs typeface="Arial"/>
              </a:rPr>
              <a:t>• 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Reminds the teacher of the debriefing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appointment</a:t>
            </a:r>
          </a:p>
          <a:p>
            <a:pPr>
              <a:lnSpc>
                <a:spcPts val="4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8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2921000" y="215900"/>
            <a:ext cx="378969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Debriefing (After)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69900" y="990600"/>
            <a:ext cx="86741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Th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e debriefing is most effective when both parties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have had an opportunity to reflect and prepare their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thoughts</a:t>
            </a:r>
          </a:p>
          <a:p>
            <a:pPr>
              <a:lnSpc>
                <a:spcPts val="390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69900" y="2540000"/>
            <a:ext cx="86741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The lesson is reviewed by discussing the areas of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12800" y="3022600"/>
            <a:ext cx="8331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focus agreed upon in the “before” or planning stage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69900" y="34417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The  instructional coach and teacher discuss student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engagement and how students responded to the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lesson</a:t>
            </a:r>
          </a:p>
          <a:p>
            <a:pPr>
              <a:lnSpc>
                <a:spcPts val="385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9900" y="4902200"/>
            <a:ext cx="8674100" cy="156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The coach helps the teacher recognize the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areas of strength and areas of need</a:t>
            </a:r>
            <a:r>
              <a:rPr lang="en-CA" sz="28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 that lesson</a:t>
            </a:r>
          </a:p>
          <a:p>
            <a:pPr>
              <a:lnSpc>
                <a:spcPts val="385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2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886"/>
            <a:ext cx="8414320" cy="6858000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698500" y="863600"/>
            <a:ext cx="6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20688"/>
            <a:ext cx="72923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Have a game plan</a:t>
            </a:r>
          </a:p>
          <a:p>
            <a:r>
              <a:rPr lang="en-US" sz="4000" b="1" dirty="0" smtClean="0"/>
              <a:t>Watch the tape</a:t>
            </a:r>
          </a:p>
          <a:p>
            <a:r>
              <a:rPr lang="en-US" sz="4000" b="1" dirty="0" smtClean="0"/>
              <a:t>It doesn’t all happen on the field!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8147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Role of the </a:t>
            </a:r>
            <a:r>
              <a:rPr lang="en-US" dirty="0" smtClean="0"/>
              <a:t>Instructional </a:t>
            </a:r>
            <a:r>
              <a:rPr lang="en-US" dirty="0" smtClean="0"/>
              <a:t>Coach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4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4 Quadrants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10" y="1600200"/>
            <a:ext cx="680418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3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47688"/>
            <a:ext cx="799147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181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28638"/>
            <a:ext cx="7886700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72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628650"/>
            <a:ext cx="821055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7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614363"/>
            <a:ext cx="78390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19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 we build </a:t>
            </a:r>
            <a:br>
              <a:rPr lang="en-US" dirty="0" smtClean="0"/>
            </a:br>
            <a:r>
              <a:rPr lang="en-US" dirty="0" smtClean="0"/>
              <a:t>relationships with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What are we doing now?</a:t>
            </a:r>
          </a:p>
          <a:p>
            <a:endParaRPr lang="en-US" sz="3600" dirty="0" smtClean="0"/>
          </a:p>
          <a:p>
            <a:r>
              <a:rPr lang="en-US" sz="3600" dirty="0" smtClean="0"/>
              <a:t>What can we do?</a:t>
            </a:r>
          </a:p>
          <a:p>
            <a:endParaRPr lang="en-US" sz="3600" dirty="0" smtClean="0"/>
          </a:p>
          <a:p>
            <a:r>
              <a:rPr lang="en-US" sz="3600" dirty="0" smtClean="0"/>
              <a:t>What should we </a:t>
            </a:r>
            <a:r>
              <a:rPr lang="en-US" sz="3600" b="1" dirty="0" smtClean="0"/>
              <a:t>not</a:t>
            </a:r>
            <a:r>
              <a:rPr lang="en-US" sz="3600" dirty="0" smtClean="0"/>
              <a:t> do?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71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b="1" dirty="0">
                <a:solidFill>
                  <a:srgbClr val="00B050"/>
                </a:solidFill>
              </a:rPr>
              <a:t>Please Do Now:</a:t>
            </a:r>
            <a:r>
              <a:rPr lang="en-US" sz="3200" dirty="0">
                <a:solidFill>
                  <a:srgbClr val="00B050"/>
                </a:solidFill>
              </a:rPr>
              <a:t/>
            </a:r>
            <a:br>
              <a:rPr lang="en-US" sz="3200" dirty="0">
                <a:solidFill>
                  <a:srgbClr val="00B050"/>
                </a:solidFill>
              </a:rPr>
            </a:br>
            <a:endParaRPr lang="en-US" sz="3200" dirty="0" smtClean="0"/>
          </a:p>
          <a:p>
            <a:pPr marL="114300" indent="0">
              <a:buNone/>
            </a:pPr>
            <a:r>
              <a:rPr lang="en-US" sz="3200" i="1" dirty="0" smtClean="0">
                <a:solidFill>
                  <a:srgbClr val="0070C0"/>
                </a:solidFill>
              </a:rPr>
              <a:t>Take </a:t>
            </a:r>
            <a:r>
              <a:rPr lang="en-US" sz="3200" i="1" dirty="0">
                <a:solidFill>
                  <a:srgbClr val="0070C0"/>
                </a:solidFill>
              </a:rPr>
              <a:t>2 minutes to write 3 </a:t>
            </a:r>
            <a:r>
              <a:rPr lang="en-US" sz="3200" i="1" dirty="0" smtClean="0">
                <a:solidFill>
                  <a:srgbClr val="0070C0"/>
                </a:solidFill>
              </a:rPr>
              <a:t>lines:</a:t>
            </a:r>
          </a:p>
          <a:p>
            <a:pPr marL="114300" indent="0">
              <a:buNone/>
            </a:pPr>
            <a:r>
              <a:rPr lang="en-US" sz="3200" dirty="0" smtClean="0"/>
              <a:t>How would you define Instructional Coaching? What is your experience with Instructional Coaching?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2697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Do’s and Don’ts for Coaching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Jigsaw activity</a:t>
            </a:r>
          </a:p>
          <a:p>
            <a:r>
              <a:rPr lang="en-US" sz="3600" dirty="0" smtClean="0"/>
              <a:t>The article is on Key Learning</a:t>
            </a:r>
          </a:p>
          <a:p>
            <a:r>
              <a:rPr lang="en-US" sz="3600" dirty="0" smtClean="0"/>
              <a:t>As you read, please summarize your section in 1-2 sentences.</a:t>
            </a:r>
          </a:p>
          <a:p>
            <a:r>
              <a:rPr lang="en-US" sz="3600" dirty="0" smtClean="0"/>
              <a:t>Prepare to share-out.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9780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Intensity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How much time do you typically spend at each level?</a:t>
            </a:r>
          </a:p>
          <a:p>
            <a:r>
              <a:rPr lang="en-US" sz="3600" dirty="0" smtClean="0"/>
              <a:t>What parts of your role are found at each level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810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PIIC Resource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7605712" cy="475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64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7543800" cy="1450975"/>
          </a:xfrm>
        </p:spPr>
        <p:txBody>
          <a:bodyPr/>
          <a:lstStyle/>
          <a:p>
            <a:r>
              <a:rPr lang="en-US" dirty="0" smtClean="0"/>
              <a:t>Thinking about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2667000"/>
            <a:ext cx="6461760" cy="1066800"/>
          </a:xfrm>
        </p:spPr>
        <p:txBody>
          <a:bodyPr>
            <a:noAutofit/>
          </a:bodyPr>
          <a:lstStyle/>
          <a:p>
            <a:r>
              <a:rPr lang="en-US" sz="54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Thinking about</a:t>
            </a:r>
          </a:p>
          <a:p>
            <a:r>
              <a:rPr lang="en-US" sz="44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		Thinking</a:t>
            </a:r>
            <a:endParaRPr lang="en-US" sz="66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374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Dr. Derek Cabrera </a:t>
            </a:r>
            <a:r>
              <a:rPr lang="en-US" u="sng" dirty="0" smtClean="0">
                <a:hlinkClick r:id="rId2"/>
              </a:rPr>
              <a:t>–</a:t>
            </a:r>
            <a:r>
              <a:rPr lang="en-US" dirty="0" smtClean="0">
                <a:hlinkClick r:id="rId2"/>
              </a:rPr>
              <a:t/>
            </a:r>
            <a:br>
              <a:rPr lang="en-US" dirty="0" smtClean="0">
                <a:hlinkClick r:id="rId2"/>
              </a:rPr>
            </a:br>
            <a:r>
              <a:rPr lang="en-US" dirty="0" smtClean="0">
                <a:hlinkClick r:id="rId2"/>
              </a:rPr>
              <a:t>How </a:t>
            </a:r>
            <a:r>
              <a:rPr lang="en-US" dirty="0">
                <a:hlinkClick r:id="rId2"/>
              </a:rPr>
              <a:t>Thinking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5400" dirty="0" smtClean="0"/>
              <a:t>3-2-1</a:t>
            </a:r>
          </a:p>
          <a:p>
            <a:endParaRPr lang="en-US" sz="2000" dirty="0" smtClean="0"/>
          </a:p>
          <a:p>
            <a:r>
              <a:rPr lang="en-US" sz="3200" dirty="0" smtClean="0"/>
              <a:t>As you watch this video, please jot down:</a:t>
            </a:r>
          </a:p>
          <a:p>
            <a:pPr lvl="1"/>
            <a:endParaRPr lang="en-US" sz="3000" dirty="0" smtClean="0"/>
          </a:p>
          <a:p>
            <a:pPr lvl="1"/>
            <a:r>
              <a:rPr lang="en-US" sz="2800" b="1" i="1" dirty="0" smtClean="0"/>
              <a:t>3</a:t>
            </a:r>
            <a:r>
              <a:rPr lang="en-US" sz="2800" dirty="0" smtClean="0"/>
              <a:t> powerful moments or ideas</a:t>
            </a:r>
          </a:p>
          <a:p>
            <a:pPr lvl="1"/>
            <a:r>
              <a:rPr lang="en-US" sz="2800" b="1" i="1" dirty="0"/>
              <a:t>2</a:t>
            </a:r>
            <a:r>
              <a:rPr lang="en-US" sz="2800" dirty="0" smtClean="0"/>
              <a:t> things you question, or have questions about</a:t>
            </a:r>
          </a:p>
          <a:p>
            <a:pPr lvl="1"/>
            <a:r>
              <a:rPr lang="en-US" sz="2800" b="1" i="1" dirty="0"/>
              <a:t>1</a:t>
            </a:r>
            <a:r>
              <a:rPr lang="en-US" sz="2800" dirty="0" smtClean="0"/>
              <a:t> way these ideas could affect your teaching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273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7620000" cy="3581400"/>
          </a:xfrm>
        </p:spPr>
        <p:txBody>
          <a:bodyPr>
            <a:normAutofit fontScale="92500" lnSpcReduction="10000"/>
          </a:bodyPr>
          <a:lstStyle/>
          <a:p>
            <a:pPr marL="114300" indent="0" algn="ctr">
              <a:buNone/>
            </a:pPr>
            <a:r>
              <a:rPr lang="en-US" sz="4800" dirty="0" smtClean="0">
                <a:solidFill>
                  <a:srgbClr val="0070C0"/>
                </a:solidFill>
              </a:rPr>
              <a:t>Thinking abou</a:t>
            </a:r>
            <a:r>
              <a:rPr lang="en-US" sz="4800" dirty="0" smtClean="0">
                <a:solidFill>
                  <a:srgbClr val="0070C0"/>
                </a:solidFill>
              </a:rPr>
              <a:t>t today’s session</a:t>
            </a:r>
            <a:r>
              <a:rPr lang="en-US" sz="4800" dirty="0" smtClean="0"/>
              <a:t>, prepare to share ONE way this information reaffirms what you </a:t>
            </a:r>
            <a:endParaRPr lang="en-US" sz="4800" dirty="0" smtClean="0"/>
          </a:p>
          <a:p>
            <a:pPr marL="114300" indent="0" algn="ctr">
              <a:buNone/>
            </a:pPr>
            <a:r>
              <a:rPr lang="en-US" sz="5400" b="1" dirty="0">
                <a:solidFill>
                  <a:srgbClr val="FF0000"/>
                </a:solidFill>
              </a:rPr>
              <a:t>a</a:t>
            </a:r>
            <a:r>
              <a:rPr lang="en-US" sz="5400" b="1" dirty="0" smtClean="0">
                <a:solidFill>
                  <a:srgbClr val="FF0000"/>
                </a:solidFill>
              </a:rPr>
              <a:t>lready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/>
              <a:t>do, and ONE </a:t>
            </a:r>
            <a:r>
              <a:rPr lang="en-US" sz="5400" b="1" dirty="0">
                <a:solidFill>
                  <a:srgbClr val="FF0000"/>
                </a:solidFill>
              </a:rPr>
              <a:t>new</a:t>
            </a:r>
            <a:r>
              <a:rPr lang="en-US" sz="4800" dirty="0" smtClean="0"/>
              <a:t> thing you will take from today.</a:t>
            </a:r>
            <a:endParaRPr lang="en-US" sz="4400" i="1" dirty="0" smtClean="0"/>
          </a:p>
          <a:p>
            <a:pPr marL="114300" indent="0" algn="ctr">
              <a:buNone/>
            </a:pPr>
            <a:endParaRPr lang="en-US" sz="4800" b="1" i="1" dirty="0"/>
          </a:p>
        </p:txBody>
      </p:sp>
      <p:pic>
        <p:nvPicPr>
          <p:cNvPr id="4098" name="Picture 2" descr="C:\Users\Daddio\AppData\Local\Microsoft\Windows\Temporary Internet Files\Content.IE5\MKWFWLKP\MC9000194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2256503" cy="223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3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895600"/>
            <a:ext cx="7543800" cy="1298575"/>
          </a:xfrm>
        </p:spPr>
        <p:txBody>
          <a:bodyPr/>
          <a:lstStyle/>
          <a:p>
            <a:pPr algn="ctr"/>
            <a:r>
              <a:rPr lang="en-US" dirty="0" smtClean="0"/>
              <a:t>~Thank You!~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65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 and share with a partner.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95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US" sz="4800" dirty="0"/>
              <a:t>Instructional coaching is emerging as an important approach to helping teachers improve their practice. It is, however, much more. </a:t>
            </a:r>
            <a:endParaRPr lang="en-US" sz="4800" dirty="0" smtClean="0"/>
          </a:p>
          <a:p>
            <a:pPr marL="114300" indent="0">
              <a:buNone/>
            </a:pPr>
            <a:r>
              <a:rPr lang="en-US" sz="4800" dirty="0" smtClean="0"/>
              <a:t>Coaching </a:t>
            </a:r>
            <a:r>
              <a:rPr lang="en-US" sz="4800" dirty="0"/>
              <a:t>is part of a whole-school improvement strategy that fosters collective problem solving and offers highly targeted professional development embedded in teachers’ daily work. </a:t>
            </a:r>
            <a:endParaRPr lang="en-US" sz="4800" dirty="0" smtClean="0"/>
          </a:p>
          <a:p>
            <a:pPr marL="114300" indent="0">
              <a:buNone/>
            </a:pPr>
            <a:r>
              <a:rPr lang="en-US" sz="4800" dirty="0" smtClean="0"/>
              <a:t>It </a:t>
            </a:r>
            <a:r>
              <a:rPr lang="en-US" sz="4800" dirty="0"/>
              <a:t>is a structure designed to enhance practice, build collaborative cultures and improve student learning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859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14300" indent="0">
              <a:buNone/>
            </a:pPr>
            <a:r>
              <a:rPr lang="en-US" sz="4800" dirty="0"/>
              <a:t>Instructional coaches team with teachers and provide one-on-one, side-by-side assistance, working together on specific needs in their classrooms. They provide professional development for teachers and school leaders with real-time support focused on changing practice, increasing student engagement, and improving student achievement. </a:t>
            </a:r>
            <a:endParaRPr lang="en-US" sz="4800" dirty="0" smtClean="0"/>
          </a:p>
          <a:p>
            <a:pPr marL="114300" indent="0">
              <a:buNone/>
            </a:pPr>
            <a:endParaRPr lang="en-US" sz="4800" dirty="0"/>
          </a:p>
          <a:p>
            <a:pPr marL="114300" indent="0">
              <a:buNone/>
            </a:pPr>
            <a:r>
              <a:rPr lang="en-US" sz="4800" dirty="0" smtClean="0"/>
              <a:t>Coaches offer</a:t>
            </a:r>
            <a:r>
              <a:rPr lang="en-US" sz="4800" dirty="0"/>
              <a:t> </a:t>
            </a:r>
            <a:r>
              <a:rPr lang="en-US" sz="4800" dirty="0" smtClean="0"/>
              <a:t>professional </a:t>
            </a:r>
            <a:r>
              <a:rPr lang="en-US" sz="4800" dirty="0"/>
              <a:t>learning opportunities focused on both content and process, and they play a broader role:  nurturing a learning community in their schools to ensure that teaching improvements are shared, ongoing, and focused directly on identified needs in that school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988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Coach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roles do you have in the schools you work with?</a:t>
            </a:r>
          </a:p>
          <a:p>
            <a:endParaRPr lang="en-US" sz="4800" dirty="0" smtClean="0"/>
          </a:p>
          <a:p>
            <a:r>
              <a:rPr lang="en-US" sz="4800" dirty="0" smtClean="0"/>
              <a:t>How can these relate to coaching?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3028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B-D-A Cycle of Coaching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871371"/>
              </p:ext>
            </p:extLst>
          </p:nvPr>
        </p:nvGraphicFramePr>
        <p:xfrm>
          <a:off x="457200" y="1295400"/>
          <a:ext cx="7620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800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Pre-Conference Planning (Before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7968528" cy="1406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114300" indent="0">
              <a:lnSpc>
                <a:spcPts val="3400"/>
              </a:lnSpc>
              <a:buNone/>
            </a:pP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 instructional coach works collaboratively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with the teacher to . . .</a:t>
            </a:r>
          </a:p>
          <a:p>
            <a:pPr>
              <a:lnSpc>
                <a:spcPts val="34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000" y="2603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the focus for the visitation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9000" y="30861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review instructional goals and materials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9000" y="35687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clarify the role of the coach during the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	classroom visitation</a:t>
            </a:r>
          </a:p>
          <a:p>
            <a:pPr>
              <a:lnSpc>
                <a:spcPts val="38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9000" y="4533900"/>
            <a:ext cx="82550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identify what the teacher should watch for</a:t>
            </a:r>
            <a:r>
              <a:rPr lang="en-CA" sz="3197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	during a model lesson</a:t>
            </a:r>
          </a:p>
          <a:p>
            <a:pPr>
              <a:lnSpc>
                <a:spcPts val="380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0" y="55245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co-construct visitation form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9000" y="6019800"/>
            <a:ext cx="82550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1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establish a time for debriefing</a:t>
            </a:r>
          </a:p>
          <a:p>
            <a:pPr>
              <a:lnSpc>
                <a:spcPts val="3680"/>
              </a:lnSpc>
            </a:pPr>
            <a:endParaRPr lang="en-CA" sz="3197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346200" y="266700"/>
            <a:ext cx="6333785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1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Classroom Visitation (During)</a:t>
            </a: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1016000"/>
            <a:ext cx="8597900" cy="171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8759">
              <a:lnSpc>
                <a:spcPts val="4050"/>
              </a:lnSpc>
            </a:pP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Based on the pre-conference, the coach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and the teacher agree to one of the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following:</a:t>
            </a:r>
          </a:p>
          <a:p>
            <a:pPr>
              <a:lnSpc>
                <a:spcPts val="405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870200"/>
            <a:ext cx="8432800" cy="1193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Coach models a lesson/strategy with an</a:t>
            </a:r>
            <a:r>
              <a:rPr lang="en-CA" sz="3402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402" dirty="0" smtClean="0">
                <a:solidFill>
                  <a:srgbClr val="000000"/>
                </a:solidFill>
                <a:latin typeface="Times New Roman"/>
              </a:rPr>
            </a:b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identified area of focus for the teacher</a:t>
            </a:r>
          </a:p>
          <a:p>
            <a:pPr>
              <a:lnSpc>
                <a:spcPts val="410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46100" y="44450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Teacher and Coach co-teach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6100" y="5486400"/>
            <a:ext cx="8597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Coach watches the teacher and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54100" y="5994400"/>
            <a:ext cx="80899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10"/>
              </a:lnSpc>
            </a:pPr>
            <a:r>
              <a:rPr lang="en-CA" sz="34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collects data using the co-constructed form</a:t>
            </a:r>
          </a:p>
          <a:p>
            <a:pPr>
              <a:lnSpc>
                <a:spcPts val="3910"/>
              </a:lnSpc>
            </a:pPr>
            <a:endParaRPr lang="en-CA" sz="3402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</TotalTime>
  <Words>972</Words>
  <Application>Microsoft Office PowerPoint</Application>
  <PresentationFormat>On-screen Show (4:3)</PresentationFormat>
  <Paragraphs>189</Paragraphs>
  <Slides>26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Instructional Coaching</vt:lpstr>
      <vt:lpstr>Welcome!</vt:lpstr>
      <vt:lpstr>Turn and share with a partner.</vt:lpstr>
      <vt:lpstr>The Role of the Coach</vt:lpstr>
      <vt:lpstr>The Role of the Coach</vt:lpstr>
      <vt:lpstr>The Role of the Coach</vt:lpstr>
      <vt:lpstr>The B-D-A Cycle of Coaching</vt:lpstr>
      <vt:lpstr>Pre-Conference Planning (Before)</vt:lpstr>
      <vt:lpstr>PowerPoint Presentation</vt:lpstr>
      <vt:lpstr>PowerPoint Presentation</vt:lpstr>
      <vt:lpstr>PowerPoint Presentation</vt:lpstr>
      <vt:lpstr>PowerPoint Presentation</vt:lpstr>
      <vt:lpstr>The Role of the Instructional Coach</vt:lpstr>
      <vt:lpstr>The 4 Quadrants</vt:lpstr>
      <vt:lpstr>PowerPoint Presentation</vt:lpstr>
      <vt:lpstr>PowerPoint Presentation</vt:lpstr>
      <vt:lpstr>PowerPoint Presentation</vt:lpstr>
      <vt:lpstr>PowerPoint Presentation</vt:lpstr>
      <vt:lpstr>How do we build  relationships with teachers?</vt:lpstr>
      <vt:lpstr>Do’s and Don’ts for Coaching</vt:lpstr>
      <vt:lpstr>Levels of Intensity</vt:lpstr>
      <vt:lpstr>The PIIC Resource Guide</vt:lpstr>
      <vt:lpstr>Thinking about </vt:lpstr>
      <vt:lpstr>Dr. Derek Cabrera – How Thinking Works</vt:lpstr>
      <vt:lpstr>Ticket Out the Door</vt:lpstr>
      <vt:lpstr>~Thank You!~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PIIC Coaches’ Meeting</dc:title>
  <dc:creator>Daddio</dc:creator>
  <cp:lastModifiedBy>Jeremy Gabborin</cp:lastModifiedBy>
  <cp:revision>35</cp:revision>
  <dcterms:created xsi:type="dcterms:W3CDTF">2012-09-27T01:06:54Z</dcterms:created>
  <dcterms:modified xsi:type="dcterms:W3CDTF">2013-02-01T04:10:21Z</dcterms:modified>
</cp:coreProperties>
</file>